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302" r:id="rId3"/>
    <p:sldId id="303" r:id="rId4"/>
    <p:sldId id="304" r:id="rId5"/>
    <p:sldId id="306" r:id="rId6"/>
    <p:sldId id="308" r:id="rId7"/>
    <p:sldId id="307" r:id="rId8"/>
    <p:sldId id="305" r:id="rId9"/>
    <p:sldId id="310" r:id="rId10"/>
    <p:sldId id="313" r:id="rId11"/>
    <p:sldId id="312" r:id="rId12"/>
    <p:sldId id="314" r:id="rId13"/>
    <p:sldId id="315" r:id="rId14"/>
    <p:sldId id="316" r:id="rId15"/>
    <p:sldId id="317" r:id="rId16"/>
    <p:sldId id="318" r:id="rId17"/>
    <p:sldId id="319" r:id="rId18"/>
    <p:sldId id="320" r:id="rId19"/>
    <p:sldId id="272" r:id="rId20"/>
    <p:sldId id="273" r:id="rId21"/>
    <p:sldId id="275" r:id="rId22"/>
    <p:sldId id="321" r:id="rId23"/>
    <p:sldId id="322" r:id="rId24"/>
    <p:sldId id="323" r:id="rId25"/>
    <p:sldId id="324" r:id="rId26"/>
    <p:sldId id="32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94672"/>
  </p:normalViewPr>
  <p:slideViewPr>
    <p:cSldViewPr snapToGrid="0">
      <p:cViewPr varScale="1">
        <p:scale>
          <a:sx n="113" d="100"/>
          <a:sy n="113"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16C66-C545-C34E-925D-308CA9CB2D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88A05F-D5E0-6845-9696-34E8A40AA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C5B9B2-2116-E840-AAC5-67A5F26063DC}"/>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5" name="Footer Placeholder 4">
            <a:extLst>
              <a:ext uri="{FF2B5EF4-FFF2-40B4-BE49-F238E27FC236}">
                <a16:creationId xmlns:a16="http://schemas.microsoft.com/office/drawing/2014/main" id="{A6FCF15F-FB3B-7B4B-81BB-6CB9745960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44549B-D571-F841-95BD-4F4ABBB70F5D}"/>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377065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52F89-051E-2543-9CD4-8CB7373272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13C531-B2E3-4345-845A-E411A2B351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DAAF4-0950-A54C-8F5A-26DEA1E5D73D}"/>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5" name="Footer Placeholder 4">
            <a:extLst>
              <a:ext uri="{FF2B5EF4-FFF2-40B4-BE49-F238E27FC236}">
                <a16:creationId xmlns:a16="http://schemas.microsoft.com/office/drawing/2014/main" id="{8B058564-121C-9C4A-8A02-C8542E1CB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C87F78-25E8-9A4E-9D65-0F0447C8473A}"/>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1931092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018B61-FC84-3642-83F7-8B1F2FFD35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7D15E8-5755-3D4A-9B30-7736A0FB7F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101299-1FBD-4642-B802-D82B414EC12F}"/>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5" name="Footer Placeholder 4">
            <a:extLst>
              <a:ext uri="{FF2B5EF4-FFF2-40B4-BE49-F238E27FC236}">
                <a16:creationId xmlns:a16="http://schemas.microsoft.com/office/drawing/2014/main" id="{7A4907AB-3E36-844F-A99E-CE5AC0488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6D606-89DC-D14D-8EB6-1C8121269335}"/>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185775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7D287-5445-E545-B69B-461CA0AA7F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E1B46F-209F-7C46-8044-E1777B0FDD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30055-2636-0043-BA86-F27AF5C7F8DD}"/>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5" name="Footer Placeholder 4">
            <a:extLst>
              <a:ext uri="{FF2B5EF4-FFF2-40B4-BE49-F238E27FC236}">
                <a16:creationId xmlns:a16="http://schemas.microsoft.com/office/drawing/2014/main" id="{CFC538C1-2E83-A549-B8A3-67AC404BD0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F5CC7-18C7-2B48-B61C-CD6708955672}"/>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104985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FEE37-34F1-434B-9C61-ED18D70291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89214A-083C-9B4C-9E7B-9C6D0F8B1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ECDB8B-466D-5448-97CD-ACAB1EAB269E}"/>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5" name="Footer Placeholder 4">
            <a:extLst>
              <a:ext uri="{FF2B5EF4-FFF2-40B4-BE49-F238E27FC236}">
                <a16:creationId xmlns:a16="http://schemas.microsoft.com/office/drawing/2014/main" id="{504173CC-E0C2-1E4C-8FA7-F9E62D8D7E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E62E3-7CCF-C446-ADBE-728C0A157F19}"/>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836113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0492-3C7C-254B-85A6-5523BDD80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006D30-9585-2D47-B8FD-D864D118E5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EB44DF-D14F-5941-9E8E-78E693257A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134984-1801-2F49-86F4-D6FB65F00DA6}"/>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6" name="Footer Placeholder 5">
            <a:extLst>
              <a:ext uri="{FF2B5EF4-FFF2-40B4-BE49-F238E27FC236}">
                <a16:creationId xmlns:a16="http://schemas.microsoft.com/office/drawing/2014/main" id="{96F5E0EA-C210-0F48-B606-62EA2E27B6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CB29D0-CDB8-E84B-9B53-C52A507B94BC}"/>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250537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79E8-4D24-F241-8B09-AFC5A41E50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8DABB8-A997-BF44-A8EF-AA40215C9E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D00614-B4B2-BF4F-8431-DFCC35C029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28C44B-1C76-3645-9EEB-ACC7EE7764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2E6BB6-B3F1-6F4A-BE59-9C2194BEB1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BD87F1-1E25-824A-A875-3F5A9260456F}"/>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8" name="Footer Placeholder 7">
            <a:extLst>
              <a:ext uri="{FF2B5EF4-FFF2-40B4-BE49-F238E27FC236}">
                <a16:creationId xmlns:a16="http://schemas.microsoft.com/office/drawing/2014/main" id="{285B0311-B519-D340-ADC7-45672A0EE3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F1407A-BCF3-B44F-A1AE-FA3CD7C5B9E8}"/>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327647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2DB-571F-B642-B93D-1C2BAB41F0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E789F6-3DE4-A14E-A652-964566B3A9BF}"/>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4" name="Footer Placeholder 3">
            <a:extLst>
              <a:ext uri="{FF2B5EF4-FFF2-40B4-BE49-F238E27FC236}">
                <a16:creationId xmlns:a16="http://schemas.microsoft.com/office/drawing/2014/main" id="{AC545F64-12D1-AA49-9EF2-F4C74D35CF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8E2F51-DF4A-D44D-9FEC-EE286A3F290B}"/>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115192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C354AB-AE7E-F547-A2C2-E042EB2C169E}"/>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3" name="Footer Placeholder 2">
            <a:extLst>
              <a:ext uri="{FF2B5EF4-FFF2-40B4-BE49-F238E27FC236}">
                <a16:creationId xmlns:a16="http://schemas.microsoft.com/office/drawing/2014/main" id="{5F13CF45-5AB1-FE4B-B9B7-424C88398A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F1D090-F7AE-3E47-B1E9-82B7346E82EF}"/>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394231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BCBCB-0CD5-B240-BD78-B45D2721E8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7BDF1E-6897-9349-BC25-4158E9D7C6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1E41A5-5737-EB4C-9F33-A84FE8D6E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94402-3B03-174E-920B-57E341661EA6}"/>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6" name="Footer Placeholder 5">
            <a:extLst>
              <a:ext uri="{FF2B5EF4-FFF2-40B4-BE49-F238E27FC236}">
                <a16:creationId xmlns:a16="http://schemas.microsoft.com/office/drawing/2014/main" id="{E7F3FE85-6FC0-3844-BEFD-866C6C6F84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F0C27C-4E00-9046-8C6B-367D543CBD1D}"/>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130397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7D8C9-3547-7141-9961-D957838244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671D81-1178-1C44-9A13-37A21C60C9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8E5233-722F-3F40-A6C3-8D2C874AC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DE3BE4-2FAB-0F41-97BB-FF3FD94540D3}"/>
              </a:ext>
            </a:extLst>
          </p:cNvPr>
          <p:cNvSpPr>
            <a:spLocks noGrp="1"/>
          </p:cNvSpPr>
          <p:nvPr>
            <p:ph type="dt" sz="half" idx="10"/>
          </p:nvPr>
        </p:nvSpPr>
        <p:spPr/>
        <p:txBody>
          <a:bodyPr/>
          <a:lstStyle/>
          <a:p>
            <a:fld id="{5E895BA6-4FDD-B246-9684-0D0E2DD04643}" type="datetimeFigureOut">
              <a:rPr lang="en-US" smtClean="0"/>
              <a:t>6/21/2023</a:t>
            </a:fld>
            <a:endParaRPr lang="en-US"/>
          </a:p>
        </p:txBody>
      </p:sp>
      <p:sp>
        <p:nvSpPr>
          <p:cNvPr id="6" name="Footer Placeholder 5">
            <a:extLst>
              <a:ext uri="{FF2B5EF4-FFF2-40B4-BE49-F238E27FC236}">
                <a16:creationId xmlns:a16="http://schemas.microsoft.com/office/drawing/2014/main" id="{9298839F-CDF3-C744-A9EB-0DA926432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E7BB7C-1DFD-F343-AACE-ED8277B92F20}"/>
              </a:ext>
            </a:extLst>
          </p:cNvPr>
          <p:cNvSpPr>
            <a:spLocks noGrp="1"/>
          </p:cNvSpPr>
          <p:nvPr>
            <p:ph type="sldNum" sz="quarter" idx="12"/>
          </p:nvPr>
        </p:nvSpPr>
        <p:spPr/>
        <p:txBody>
          <a:bodyPr/>
          <a:lstStyle/>
          <a:p>
            <a:fld id="{DAB28C82-A1CA-A74E-93DA-06DE69B813A2}" type="slidenum">
              <a:rPr lang="en-US" smtClean="0"/>
              <a:t>‹#›</a:t>
            </a:fld>
            <a:endParaRPr lang="en-US"/>
          </a:p>
        </p:txBody>
      </p:sp>
    </p:spTree>
    <p:extLst>
      <p:ext uri="{BB962C8B-B14F-4D97-AF65-F5344CB8AC3E}">
        <p14:creationId xmlns:p14="http://schemas.microsoft.com/office/powerpoint/2010/main" val="137203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45B0E-81FB-8B48-A815-06FC818545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934AC5-3DF1-D546-B4E1-C20B8F00B3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56565D-5AC9-754D-98E7-7899C4B333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95BA6-4FDD-B246-9684-0D0E2DD04643}" type="datetimeFigureOut">
              <a:rPr lang="en-US" smtClean="0"/>
              <a:t>6/21/2023</a:t>
            </a:fld>
            <a:endParaRPr lang="en-US"/>
          </a:p>
        </p:txBody>
      </p:sp>
      <p:sp>
        <p:nvSpPr>
          <p:cNvPr id="5" name="Footer Placeholder 4">
            <a:extLst>
              <a:ext uri="{FF2B5EF4-FFF2-40B4-BE49-F238E27FC236}">
                <a16:creationId xmlns:a16="http://schemas.microsoft.com/office/drawing/2014/main" id="{5DD27978-10B6-084D-BA93-A727D96660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AF2316-17AE-7647-B67B-53B906B889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28C82-A1CA-A74E-93DA-06DE69B813A2}" type="slidenum">
              <a:rPr lang="en-US" smtClean="0"/>
              <a:t>‹#›</a:t>
            </a:fld>
            <a:endParaRPr lang="en-US"/>
          </a:p>
        </p:txBody>
      </p:sp>
    </p:spTree>
    <p:extLst>
      <p:ext uri="{BB962C8B-B14F-4D97-AF65-F5344CB8AC3E}">
        <p14:creationId xmlns:p14="http://schemas.microsoft.com/office/powerpoint/2010/main" val="2097231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Using the ADA to Address the Opioid Crisis</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417033"/>
            <a:ext cx="9950692" cy="830997"/>
          </a:xfrm>
          <a:prstGeom prst="rect">
            <a:avLst/>
          </a:prstGeom>
          <a:noFill/>
        </p:spPr>
        <p:txBody>
          <a:bodyPr wrap="square" rtlCol="0">
            <a:spAutoFit/>
          </a:bodyPr>
          <a:lstStyle/>
          <a:p>
            <a:pPr algn="l"/>
            <a:r>
              <a:rPr lang="en-US" sz="2400" dirty="0">
                <a:latin typeface="Avenir Next LT Pro" panose="020B0504020202020204" pitchFamily="34" charset="77"/>
              </a:rPr>
              <a:t>Greg Dorchak, Assistant U.S. Attorney</a:t>
            </a:r>
          </a:p>
          <a:p>
            <a:pPr algn="l"/>
            <a:r>
              <a:rPr lang="en-US" sz="2400" dirty="0">
                <a:latin typeface="Avenir Next LT Pro" panose="020B0504020202020204" pitchFamily="34" charset="77"/>
              </a:rPr>
              <a:t>Civil Rights Unit, U.S. Attorney’s Office - Massachusetts</a:t>
            </a:r>
          </a:p>
        </p:txBody>
      </p:sp>
    </p:spTree>
    <p:extLst>
      <p:ext uri="{BB962C8B-B14F-4D97-AF65-F5344CB8AC3E}">
        <p14:creationId xmlns:p14="http://schemas.microsoft.com/office/powerpoint/2010/main" val="26265782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830997"/>
          </a:xfrm>
          <a:prstGeom prst="rect">
            <a:avLst/>
          </a:prstGeom>
          <a:noFill/>
        </p:spPr>
        <p:txBody>
          <a:bodyPr wrap="square" rtlCol="0">
            <a:spAutoFit/>
          </a:bodyPr>
          <a:lstStyle/>
          <a:p>
            <a:pPr algn="l"/>
            <a:r>
              <a:rPr lang="en-US" sz="2400" b="1" dirty="0">
                <a:latin typeface="Avenir Next LT Pro" panose="020F0502020204030204" pitchFamily="34" charset="0"/>
              </a:rPr>
              <a:t>Medication 1: buprenorphine (Suboxone)</a:t>
            </a:r>
          </a:p>
          <a:p>
            <a:pPr algn="l"/>
            <a:r>
              <a:rPr lang="en-US" sz="2400" b="1" dirty="0">
                <a:latin typeface="Avenir Next LT Pro" panose="020F0502020204030204" pitchFamily="34" charset="0"/>
              </a:rPr>
              <a:t>Medication 2: methadone</a:t>
            </a:r>
          </a:p>
        </p:txBody>
      </p:sp>
      <p:sp>
        <p:nvSpPr>
          <p:cNvPr id="3" name="TextBox 2">
            <a:extLst>
              <a:ext uri="{FF2B5EF4-FFF2-40B4-BE49-F238E27FC236}">
                <a16:creationId xmlns:a16="http://schemas.microsoft.com/office/drawing/2014/main" id="{71F750BB-58CF-9473-9F1F-E0E00BB67490}"/>
              </a:ext>
            </a:extLst>
          </p:cNvPr>
          <p:cNvSpPr txBox="1"/>
          <p:nvPr/>
        </p:nvSpPr>
        <p:spPr>
          <a:xfrm>
            <a:off x="3595738" y="3013501"/>
            <a:ext cx="7454335" cy="830997"/>
          </a:xfrm>
          <a:prstGeom prst="rect">
            <a:avLst/>
          </a:prstGeom>
          <a:noFill/>
        </p:spPr>
        <p:txBody>
          <a:bodyPr wrap="square" rtlCol="0">
            <a:spAutoFit/>
          </a:bodyPr>
          <a:lstStyle/>
          <a:p>
            <a:pPr algn="l"/>
            <a:r>
              <a:rPr lang="en-US" sz="2400" b="1" dirty="0">
                <a:latin typeface="Avenir Next LT Pro" panose="020F0502020204030204" pitchFamily="34" charset="0"/>
              </a:rPr>
              <a:t>These are both “opioid agonists” because they activate the mu receptor</a:t>
            </a:r>
          </a:p>
        </p:txBody>
      </p:sp>
    </p:spTree>
    <p:extLst>
      <p:ext uri="{BB962C8B-B14F-4D97-AF65-F5344CB8AC3E}">
        <p14:creationId xmlns:p14="http://schemas.microsoft.com/office/powerpoint/2010/main" val="13669483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Medication 3: naltrexone (Vivitrol)</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1938992"/>
          </a:xfrm>
          <a:prstGeom prst="rect">
            <a:avLst/>
          </a:prstGeom>
          <a:noFill/>
        </p:spPr>
        <p:txBody>
          <a:bodyPr wrap="square" rtlCol="0">
            <a:spAutoFit/>
          </a:bodyPr>
          <a:lstStyle/>
          <a:p>
            <a:r>
              <a:rPr lang="en-US" sz="2400" dirty="0">
                <a:effectLst/>
                <a:latin typeface="Avenir" panose="02000503020000020003" pitchFamily="2" charset="0"/>
              </a:rPr>
              <a:t>Prevents the mu receptor from working, so stops all opioids from having an effect on the body. Also prevents the body’s own opioids, such as endorphins, from working. </a:t>
            </a:r>
            <a:r>
              <a:rPr lang="en-US" sz="2400" dirty="0">
                <a:solidFill>
                  <a:srgbClr val="FB0207"/>
                </a:solidFill>
                <a:effectLst/>
                <a:latin typeface="Avenir" panose="02000503020000020003" pitchFamily="2" charset="0"/>
              </a:rPr>
              <a:t>Does not control cravings. </a:t>
            </a:r>
            <a:r>
              <a:rPr lang="en-US" sz="2400" dirty="0">
                <a:effectLst/>
                <a:latin typeface="Avenir" panose="02000503020000020003" pitchFamily="2" charset="0"/>
              </a:rPr>
              <a:t>Must have a shot every 28 days, which loses efficacy towards the end of the cycle. </a:t>
            </a:r>
          </a:p>
        </p:txBody>
      </p:sp>
    </p:spTree>
    <p:extLst>
      <p:ext uri="{BB962C8B-B14F-4D97-AF65-F5344CB8AC3E}">
        <p14:creationId xmlns:p14="http://schemas.microsoft.com/office/powerpoint/2010/main" val="35077190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Medication 3: naltrexone (Vivitrol)</a:t>
            </a:r>
          </a:p>
        </p:txBody>
      </p:sp>
      <p:sp>
        <p:nvSpPr>
          <p:cNvPr id="3" name="TextBox 2">
            <a:extLst>
              <a:ext uri="{FF2B5EF4-FFF2-40B4-BE49-F238E27FC236}">
                <a16:creationId xmlns:a16="http://schemas.microsoft.com/office/drawing/2014/main" id="{71F750BB-58CF-9473-9F1F-E0E00BB67490}"/>
              </a:ext>
            </a:extLst>
          </p:cNvPr>
          <p:cNvSpPr txBox="1"/>
          <p:nvPr/>
        </p:nvSpPr>
        <p:spPr>
          <a:xfrm>
            <a:off x="3595738" y="3013501"/>
            <a:ext cx="7454335" cy="1200329"/>
          </a:xfrm>
          <a:prstGeom prst="rect">
            <a:avLst/>
          </a:prstGeom>
          <a:noFill/>
        </p:spPr>
        <p:txBody>
          <a:bodyPr wrap="square" rtlCol="0">
            <a:spAutoFit/>
          </a:bodyPr>
          <a:lstStyle/>
          <a:p>
            <a:pPr algn="l"/>
            <a:r>
              <a:rPr lang="en-US" sz="2400" b="1" dirty="0">
                <a:latin typeface="Avenir Next LT Pro" panose="020F0502020204030204" pitchFamily="34" charset="0"/>
              </a:rPr>
              <a:t>This is an “opioid antagonist” – the opposite of the ”opioid agonist” – because it blocks (antagonizes) the mu-receptor</a:t>
            </a:r>
          </a:p>
        </p:txBody>
      </p:sp>
    </p:spTree>
    <p:extLst>
      <p:ext uri="{BB962C8B-B14F-4D97-AF65-F5344CB8AC3E}">
        <p14:creationId xmlns:p14="http://schemas.microsoft.com/office/powerpoint/2010/main" val="34712164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1519899" y="2967335"/>
            <a:ext cx="9152201" cy="461665"/>
          </a:xfrm>
          <a:prstGeom prst="rect">
            <a:avLst/>
          </a:prstGeom>
          <a:noFill/>
        </p:spPr>
        <p:txBody>
          <a:bodyPr wrap="square" rtlCol="0">
            <a:spAutoFit/>
          </a:bodyPr>
          <a:lstStyle/>
          <a:p>
            <a:pPr algn="l"/>
            <a:r>
              <a:rPr lang="en-US" sz="2400" b="1" dirty="0">
                <a:latin typeface="Avenir Next LT Pro" panose="020F0502020204030204" pitchFamily="34" charset="0"/>
              </a:rPr>
              <a:t>Opioid agonists reduce overdose death by more than 50%</a:t>
            </a:r>
          </a:p>
        </p:txBody>
      </p:sp>
    </p:spTree>
    <p:extLst>
      <p:ext uri="{BB962C8B-B14F-4D97-AF65-F5344CB8AC3E}">
        <p14:creationId xmlns:p14="http://schemas.microsoft.com/office/powerpoint/2010/main" val="41124785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1185048" y="2967335"/>
            <a:ext cx="10186997" cy="461665"/>
          </a:xfrm>
          <a:prstGeom prst="rect">
            <a:avLst/>
          </a:prstGeom>
          <a:noFill/>
        </p:spPr>
        <p:txBody>
          <a:bodyPr wrap="square" rtlCol="0">
            <a:spAutoFit/>
          </a:bodyPr>
          <a:lstStyle/>
          <a:p>
            <a:pPr algn="l"/>
            <a:r>
              <a:rPr lang="en-US" sz="2400" b="1" dirty="0">
                <a:latin typeface="Avenir Next LT Pro" panose="020F0502020204030204" pitchFamily="34" charset="0"/>
              </a:rPr>
              <a:t>But only 1 in 3 people with OUD have access to these medications</a:t>
            </a:r>
          </a:p>
        </p:txBody>
      </p:sp>
    </p:spTree>
    <p:extLst>
      <p:ext uri="{BB962C8B-B14F-4D97-AF65-F5344CB8AC3E}">
        <p14:creationId xmlns:p14="http://schemas.microsoft.com/office/powerpoint/2010/main" val="2946474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Stigma</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1938992"/>
          </a:xfrm>
          <a:prstGeom prst="rect">
            <a:avLst/>
          </a:prstGeom>
          <a:noFill/>
        </p:spPr>
        <p:txBody>
          <a:bodyPr wrap="square" rtlCol="0">
            <a:spAutoFit/>
          </a:bodyPr>
          <a:lstStyle/>
          <a:p>
            <a:r>
              <a:rPr lang="en-US" sz="2400" dirty="0">
                <a:effectLst/>
                <a:latin typeface="Avenir" panose="02000503020000020003" pitchFamily="2" charset="0"/>
              </a:rPr>
              <a:t>Non-medical understanding of addiction prevalent in the recovery community focuses on “cold turkey” or abstinence. This theory sees MOUD as replacing “</a:t>
            </a:r>
            <a:r>
              <a:rPr lang="en-US" sz="2400" dirty="0">
                <a:solidFill>
                  <a:srgbClr val="FB0207"/>
                </a:solidFill>
                <a:effectLst/>
                <a:latin typeface="Avenir" panose="02000503020000020003" pitchFamily="2" charset="0"/>
              </a:rPr>
              <a:t>one drug with another</a:t>
            </a:r>
            <a:r>
              <a:rPr lang="en-US" sz="2400" dirty="0">
                <a:effectLst/>
                <a:latin typeface="Avenir" panose="02000503020000020003" pitchFamily="2" charset="0"/>
              </a:rPr>
              <a:t>.” This confuses “</a:t>
            </a:r>
            <a:r>
              <a:rPr lang="en-US" sz="2400" dirty="0">
                <a:solidFill>
                  <a:srgbClr val="FB0207"/>
                </a:solidFill>
                <a:effectLst/>
                <a:latin typeface="Avenir" panose="02000503020000020003" pitchFamily="2" charset="0"/>
              </a:rPr>
              <a:t>dependence</a:t>
            </a:r>
            <a:r>
              <a:rPr lang="en-US" sz="2400" dirty="0">
                <a:effectLst/>
                <a:latin typeface="Avenir" panose="02000503020000020003" pitchFamily="2" charset="0"/>
              </a:rPr>
              <a:t>” on a prescribed medication with “</a:t>
            </a:r>
            <a:r>
              <a:rPr lang="en-US" sz="2400" dirty="0">
                <a:solidFill>
                  <a:srgbClr val="FB0207"/>
                </a:solidFill>
                <a:effectLst/>
                <a:latin typeface="Avenir" panose="02000503020000020003" pitchFamily="2" charset="0"/>
              </a:rPr>
              <a:t>addiction</a:t>
            </a:r>
            <a:r>
              <a:rPr lang="en-US" sz="2400" dirty="0">
                <a:effectLst/>
                <a:latin typeface="Avenir" panose="02000503020000020003" pitchFamily="2" charset="0"/>
              </a:rPr>
              <a:t>,” which is the compulsion to use despite negative consequences.</a:t>
            </a:r>
          </a:p>
        </p:txBody>
      </p:sp>
    </p:spTree>
    <p:extLst>
      <p:ext uri="{BB962C8B-B14F-4D97-AF65-F5344CB8AC3E}">
        <p14:creationId xmlns:p14="http://schemas.microsoft.com/office/powerpoint/2010/main" val="41715975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Stigma</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1200329"/>
          </a:xfrm>
          <a:prstGeom prst="rect">
            <a:avLst/>
          </a:prstGeom>
          <a:noFill/>
        </p:spPr>
        <p:txBody>
          <a:bodyPr wrap="square" rtlCol="0">
            <a:spAutoFit/>
          </a:bodyPr>
          <a:lstStyle/>
          <a:p>
            <a:r>
              <a:rPr lang="en-US" sz="2400" dirty="0">
                <a:effectLst/>
                <a:latin typeface="Avenir" panose="02000503020000020003" pitchFamily="2" charset="0"/>
              </a:rPr>
              <a:t>Even non-addiction doctors who understand that addiction is a disease prefer not to treat people with addiction, because “</a:t>
            </a:r>
            <a:r>
              <a:rPr lang="en-US" sz="2400" dirty="0">
                <a:solidFill>
                  <a:srgbClr val="FB0207"/>
                </a:solidFill>
                <a:effectLst/>
                <a:latin typeface="Avenir" panose="02000503020000020003" pitchFamily="2" charset="0"/>
              </a:rPr>
              <a:t>they are just going to use again</a:t>
            </a:r>
            <a:r>
              <a:rPr lang="en-US" sz="2400" dirty="0">
                <a:effectLst/>
                <a:latin typeface="Avenir" panose="02000503020000020003" pitchFamily="2" charset="0"/>
              </a:rPr>
              <a:t>” or that these patients are “</a:t>
            </a:r>
            <a:r>
              <a:rPr lang="en-US" sz="2400" dirty="0">
                <a:solidFill>
                  <a:srgbClr val="FB0207"/>
                </a:solidFill>
                <a:effectLst/>
                <a:latin typeface="Avenir" panose="02000503020000020003" pitchFamily="2" charset="0"/>
              </a:rPr>
              <a:t>needy</a:t>
            </a:r>
            <a:r>
              <a:rPr lang="en-US" sz="2400" dirty="0">
                <a:effectLst/>
                <a:latin typeface="Avenir" panose="02000503020000020003" pitchFamily="2" charset="0"/>
              </a:rPr>
              <a:t>.” </a:t>
            </a:r>
          </a:p>
        </p:txBody>
      </p:sp>
    </p:spTree>
    <p:extLst>
      <p:ext uri="{BB962C8B-B14F-4D97-AF65-F5344CB8AC3E}">
        <p14:creationId xmlns:p14="http://schemas.microsoft.com/office/powerpoint/2010/main" val="15945498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Stigma</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1569660"/>
          </a:xfrm>
          <a:prstGeom prst="rect">
            <a:avLst/>
          </a:prstGeom>
          <a:noFill/>
        </p:spPr>
        <p:txBody>
          <a:bodyPr wrap="square" rtlCol="0">
            <a:spAutoFit/>
          </a:bodyPr>
          <a:lstStyle/>
          <a:p>
            <a:r>
              <a:rPr lang="en-US" sz="2400" dirty="0">
                <a:effectLst/>
                <a:latin typeface="Avenir" panose="02000503020000020003" pitchFamily="2" charset="0"/>
              </a:rPr>
              <a:t>The U.S. criminal justice system is historically one of the largest barriers to MOUD. 80% of jails and prisons provide no forms of MOUD. Judges, probation officers, and parole officers have ordered people off buprenorphine.</a:t>
            </a:r>
          </a:p>
        </p:txBody>
      </p:sp>
    </p:spTree>
    <p:extLst>
      <p:ext uri="{BB962C8B-B14F-4D97-AF65-F5344CB8AC3E}">
        <p14:creationId xmlns:p14="http://schemas.microsoft.com/office/powerpoint/2010/main" val="31841607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Part 2: A tool that addresses the problem</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830997"/>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Federal civil rights laws protects individuals with opioid use disorder ensures access to medications used to treat their addiction. </a:t>
            </a:r>
          </a:p>
        </p:txBody>
      </p:sp>
    </p:spTree>
    <p:extLst>
      <p:ext uri="{BB962C8B-B14F-4D97-AF65-F5344CB8AC3E}">
        <p14:creationId xmlns:p14="http://schemas.microsoft.com/office/powerpoint/2010/main" val="728588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1094704" y="749478"/>
            <a:ext cx="4766734" cy="430887"/>
          </a:xfrm>
          <a:prstGeom prst="rect">
            <a:avLst/>
          </a:prstGeom>
          <a:noFill/>
        </p:spPr>
        <p:txBody>
          <a:bodyPr wrap="square" rtlCol="0">
            <a:spAutoFit/>
          </a:bodyPr>
          <a:lstStyle/>
          <a:p>
            <a:pPr algn="l"/>
            <a:r>
              <a:rPr lang="en-US" sz="2200" b="1" u="sng" dirty="0">
                <a:latin typeface="Avenir Next LT Pro" panose="020F0502020204030204" pitchFamily="34" charset="0"/>
              </a:rPr>
              <a:t>ADA: Addiction</a:t>
            </a:r>
          </a:p>
        </p:txBody>
      </p:sp>
      <p:sp>
        <p:nvSpPr>
          <p:cNvPr id="5" name="TextBox 4">
            <a:extLst>
              <a:ext uri="{FF2B5EF4-FFF2-40B4-BE49-F238E27FC236}">
                <a16:creationId xmlns:a16="http://schemas.microsoft.com/office/drawing/2014/main" id="{A7ADB7FB-9AD6-484A-8AE7-3D42EE45E3FF}"/>
              </a:ext>
            </a:extLst>
          </p:cNvPr>
          <p:cNvSpPr txBox="1"/>
          <p:nvPr/>
        </p:nvSpPr>
        <p:spPr>
          <a:xfrm>
            <a:off x="1094704" y="1277913"/>
            <a:ext cx="9968248" cy="3416320"/>
          </a:xfrm>
          <a:prstGeom prst="rect">
            <a:avLst/>
          </a:prstGeom>
          <a:noFill/>
        </p:spPr>
        <p:txBody>
          <a:bodyPr wrap="square">
            <a:spAutoFit/>
          </a:bodyPr>
          <a:lstStyle/>
          <a:p>
            <a:r>
              <a:rPr lang="en-US" sz="2400" i="1" u="none" strike="noStrike" dirty="0">
                <a:solidFill>
                  <a:srgbClr val="000000"/>
                </a:solidFill>
                <a:effectLst/>
                <a:latin typeface="Avenir Next" panose="020B0503020202020204" pitchFamily="34" charset="0"/>
              </a:rPr>
              <a:t>Physical or mental impairment</a:t>
            </a:r>
            <a:r>
              <a:rPr lang="en-US" sz="2400" i="0" u="none" strike="noStrike" dirty="0">
                <a:solidFill>
                  <a:srgbClr val="000000"/>
                </a:solidFill>
                <a:effectLst/>
                <a:latin typeface="Avenir Next" panose="020B0503020202020204" pitchFamily="34" charset="0"/>
              </a:rPr>
              <a:t> includes, </a:t>
            </a:r>
            <a:r>
              <a:rPr lang="en-US" sz="2400" i="0" u="none" strike="noStrike" dirty="0">
                <a:solidFill>
                  <a:schemeClr val="tx1">
                    <a:lumMod val="10000"/>
                    <a:lumOff val="90000"/>
                  </a:schemeClr>
                </a:solidFill>
                <a:effectLst/>
                <a:latin typeface="Avenir Next" panose="020B0503020202020204" pitchFamily="34" charset="0"/>
              </a:rPr>
              <a:t>but is not limited to, contagious and noncontagious diseases and conditions such as the following: orthopedic, visual, speech and hearing impairments, and cerebral palsy, epilepsy, muscular dystrophy, multiple sclerosis, cancer, heart disease, diabetes, intellectual disability, emotional illness, dyslexia and other specific learning disabilities, Attention Deficit Hyperactivity Disorder, Human Immunodeficiency Virus infection (whether symptomatic or asymptomatic), tuberculosis, </a:t>
            </a:r>
            <a:r>
              <a:rPr lang="en-US" sz="2400" i="0" u="none" strike="noStrike" dirty="0">
                <a:solidFill>
                  <a:srgbClr val="000000"/>
                </a:solidFill>
                <a:effectLst/>
                <a:latin typeface="Avenir Next" panose="020B0503020202020204" pitchFamily="34" charset="0"/>
              </a:rPr>
              <a:t>drug addiction, and alcoholism.</a:t>
            </a:r>
            <a:endParaRPr lang="en-US" sz="2400" dirty="0">
              <a:latin typeface="Avenir Next" panose="020B0503020202020204" pitchFamily="34" charset="0"/>
            </a:endParaRPr>
          </a:p>
        </p:txBody>
      </p:sp>
    </p:spTree>
    <p:extLst>
      <p:ext uri="{BB962C8B-B14F-4D97-AF65-F5344CB8AC3E}">
        <p14:creationId xmlns:p14="http://schemas.microsoft.com/office/powerpoint/2010/main" val="34461920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Using the ADA to Address the Opioid Crisis</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417033"/>
            <a:ext cx="9950692" cy="461665"/>
          </a:xfrm>
          <a:prstGeom prst="rect">
            <a:avLst/>
          </a:prstGeom>
          <a:noFill/>
        </p:spPr>
        <p:txBody>
          <a:bodyPr wrap="square" rtlCol="0">
            <a:spAutoFit/>
          </a:bodyPr>
          <a:lstStyle/>
          <a:p>
            <a:pPr algn="l"/>
            <a:r>
              <a:rPr lang="en-US" sz="2400" dirty="0">
                <a:latin typeface="Avenir Next LT Pro" panose="020B0504020202020204" pitchFamily="34" charset="77"/>
              </a:rPr>
              <a:t>Learning Objectives</a:t>
            </a:r>
          </a:p>
        </p:txBody>
      </p:sp>
      <p:sp>
        <p:nvSpPr>
          <p:cNvPr id="4" name="TextBox 3">
            <a:extLst>
              <a:ext uri="{FF2B5EF4-FFF2-40B4-BE49-F238E27FC236}">
                <a16:creationId xmlns:a16="http://schemas.microsoft.com/office/drawing/2014/main" id="{6545D7BD-786B-E8C8-50C0-3ADF6E6F7E7C}"/>
              </a:ext>
            </a:extLst>
          </p:cNvPr>
          <p:cNvSpPr txBox="1"/>
          <p:nvPr/>
        </p:nvSpPr>
        <p:spPr>
          <a:xfrm>
            <a:off x="661500" y="2340363"/>
            <a:ext cx="10723424" cy="3416320"/>
          </a:xfrm>
          <a:prstGeom prst="rect">
            <a:avLst/>
          </a:prstGeom>
          <a:noFill/>
        </p:spPr>
        <p:txBody>
          <a:bodyPr wrap="square" rtlCol="0">
            <a:spAutoFit/>
          </a:bodyPr>
          <a:lstStyle/>
          <a:p>
            <a:pPr marL="342900" indent="-342900" algn="l">
              <a:buFontTx/>
              <a:buChar char="-"/>
            </a:pPr>
            <a:r>
              <a:rPr lang="en-US" sz="2400" b="0" i="0" u="none" strike="noStrike" dirty="0">
                <a:solidFill>
                  <a:srgbClr val="212121"/>
                </a:solidFill>
                <a:effectLst/>
                <a:latin typeface="Avenir Next" panose="020B0503020202020204" pitchFamily="34" charset="0"/>
              </a:rPr>
              <a:t>The criminal justice system and health systems routinely deny persons with opioid use disorder access to their medications, which perpetuates the opioid crises. </a:t>
            </a:r>
          </a:p>
          <a:p>
            <a:pPr algn="l"/>
            <a:endParaRPr lang="en-US" sz="2400" b="0" i="0" u="none" strike="noStrike" dirty="0">
              <a:solidFill>
                <a:srgbClr val="212121"/>
              </a:solidFill>
              <a:effectLst/>
              <a:latin typeface="Avenir Next" panose="020B0503020202020204" pitchFamily="34" charset="0"/>
            </a:endParaRPr>
          </a:p>
          <a:p>
            <a:pPr marL="342900" indent="-342900" algn="l">
              <a:buFontTx/>
              <a:buChar char="-"/>
            </a:pPr>
            <a:r>
              <a:rPr lang="en-US" sz="2400" b="0" i="0" u="none" strike="noStrike" dirty="0">
                <a:solidFill>
                  <a:srgbClr val="212121"/>
                </a:solidFill>
                <a:effectLst/>
                <a:latin typeface="Avenir Next" panose="020B0503020202020204" pitchFamily="34" charset="0"/>
              </a:rPr>
              <a:t>Federal civil rights laws protects individuals with opioid use disorder ensures access to medications used to treat their addiction. </a:t>
            </a:r>
          </a:p>
          <a:p>
            <a:pPr algn="l"/>
            <a:endParaRPr lang="en-US" sz="2400" b="0" i="0" u="none" strike="noStrike" dirty="0">
              <a:solidFill>
                <a:srgbClr val="212121"/>
              </a:solidFill>
              <a:effectLst/>
              <a:latin typeface="Avenir Next" panose="020B0503020202020204" pitchFamily="34" charset="0"/>
            </a:endParaRPr>
          </a:p>
          <a:p>
            <a:pPr marL="342900" indent="-342900" algn="l">
              <a:buFontTx/>
              <a:buChar char="-"/>
            </a:pPr>
            <a:r>
              <a:rPr lang="en-US" sz="2400" b="0" i="0" u="none" strike="noStrike" dirty="0">
                <a:solidFill>
                  <a:srgbClr val="212121"/>
                </a:solidFill>
                <a:effectLst/>
                <a:latin typeface="Avenir Next" panose="020B0503020202020204" pitchFamily="34" charset="0"/>
              </a:rPr>
              <a:t>The Department of Justice has been actively working to reduce these barriers using all available federal civil rights statutes.</a:t>
            </a:r>
          </a:p>
        </p:txBody>
      </p:sp>
    </p:spTree>
    <p:extLst>
      <p:ext uri="{BB962C8B-B14F-4D97-AF65-F5344CB8AC3E}">
        <p14:creationId xmlns:p14="http://schemas.microsoft.com/office/powerpoint/2010/main" val="23770485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94B2A8C-30F5-0347-ACE8-846C8F0A08CE}"/>
              </a:ext>
            </a:extLst>
          </p:cNvPr>
          <p:cNvSpPr txBox="1"/>
          <p:nvPr/>
        </p:nvSpPr>
        <p:spPr>
          <a:xfrm>
            <a:off x="3039415" y="2540886"/>
            <a:ext cx="6732926"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400" dirty="0">
                <a:latin typeface="Avenir Next LT Pro" panose="020B0504020202020204" pitchFamily="34" charset="77"/>
              </a:rPr>
              <a:t>Treatment is inherently linked to disability. So when barriers are created for treatment, those barriers are tied to disability. </a:t>
            </a:r>
          </a:p>
        </p:txBody>
      </p:sp>
    </p:spTree>
    <p:extLst>
      <p:ext uri="{BB962C8B-B14F-4D97-AF65-F5344CB8AC3E}">
        <p14:creationId xmlns:p14="http://schemas.microsoft.com/office/powerpoint/2010/main" val="18952514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9A50F6E-341B-1F48-BED3-80331026527D}"/>
              </a:ext>
            </a:extLst>
          </p:cNvPr>
          <p:cNvSpPr txBox="1"/>
          <p:nvPr/>
        </p:nvSpPr>
        <p:spPr>
          <a:xfrm>
            <a:off x="1661181" y="1021604"/>
            <a:ext cx="8869637" cy="120032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0" i="0" u="none" strike="noStrike" dirty="0">
                <a:solidFill>
                  <a:srgbClr val="000000"/>
                </a:solidFill>
                <a:effectLst/>
                <a:latin typeface="Avenir Next" panose="020B0503020202020204" pitchFamily="34" charset="0"/>
              </a:rPr>
              <a:t>Medical care provided to </a:t>
            </a:r>
            <a:r>
              <a:rPr lang="en-US" sz="2400" dirty="0">
                <a:solidFill>
                  <a:srgbClr val="000000"/>
                </a:solidFill>
                <a:latin typeface="Avenir Next" panose="020B0503020202020204" pitchFamily="34" charset="0"/>
              </a:rPr>
              <a:t>justice involved individuals </a:t>
            </a:r>
            <a:r>
              <a:rPr lang="en-US" sz="2400" b="0" i="0" u="none" strike="noStrike" dirty="0">
                <a:solidFill>
                  <a:srgbClr val="000000"/>
                </a:solidFill>
                <a:effectLst/>
                <a:latin typeface="Avenir Next" panose="020B0503020202020204" pitchFamily="34" charset="0"/>
              </a:rPr>
              <a:t>is a “service” that disabled inmates must receive indiscriminately under the ADA. </a:t>
            </a:r>
            <a:endParaRPr lang="en-US" sz="2400" dirty="0">
              <a:latin typeface="Avenir Next" panose="020B0503020202020204" pitchFamily="34" charset="0"/>
            </a:endParaRPr>
          </a:p>
        </p:txBody>
      </p:sp>
      <p:sp>
        <p:nvSpPr>
          <p:cNvPr id="5" name="TextBox 4">
            <a:extLst>
              <a:ext uri="{FF2B5EF4-FFF2-40B4-BE49-F238E27FC236}">
                <a16:creationId xmlns:a16="http://schemas.microsoft.com/office/drawing/2014/main" id="{492A2B8F-8495-345C-15D4-354C66E680B4}"/>
              </a:ext>
            </a:extLst>
          </p:cNvPr>
          <p:cNvSpPr txBox="1"/>
          <p:nvPr/>
        </p:nvSpPr>
        <p:spPr>
          <a:xfrm>
            <a:off x="1661181" y="2459504"/>
            <a:ext cx="8869636" cy="120032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0" i="0" u="none" strike="noStrike" dirty="0">
                <a:solidFill>
                  <a:srgbClr val="000000"/>
                </a:solidFill>
                <a:effectLst/>
                <a:latin typeface="Avenir Next" panose="020B0503020202020204" pitchFamily="34" charset="0"/>
              </a:rPr>
              <a:t>Medical decisions that rest on stereotypes about the disabled rather than “an individualized inquiry into the patient’s condition” may be considered discriminatory.</a:t>
            </a:r>
          </a:p>
        </p:txBody>
      </p:sp>
      <p:sp>
        <p:nvSpPr>
          <p:cNvPr id="8" name="TextBox 7">
            <a:extLst>
              <a:ext uri="{FF2B5EF4-FFF2-40B4-BE49-F238E27FC236}">
                <a16:creationId xmlns:a16="http://schemas.microsoft.com/office/drawing/2014/main" id="{0D054544-8B7F-5605-40AC-D4164AFFC955}"/>
              </a:ext>
            </a:extLst>
          </p:cNvPr>
          <p:cNvSpPr txBox="1"/>
          <p:nvPr/>
        </p:nvSpPr>
        <p:spPr>
          <a:xfrm>
            <a:off x="1661181" y="3897404"/>
            <a:ext cx="8869636" cy="120032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0" i="0" u="none" strike="noStrike" dirty="0">
                <a:solidFill>
                  <a:srgbClr val="000000"/>
                </a:solidFill>
                <a:effectLst/>
                <a:latin typeface="Avenir Next" panose="020B0503020202020204" pitchFamily="34" charset="0"/>
              </a:rPr>
              <a:t>Withholding a medication used to treat addiction without “an individualized inquiry into the patient’s condition” may be considered discriminatory.</a:t>
            </a:r>
          </a:p>
        </p:txBody>
      </p:sp>
    </p:spTree>
    <p:extLst>
      <p:ext uri="{BB962C8B-B14F-4D97-AF65-F5344CB8AC3E}">
        <p14:creationId xmlns:p14="http://schemas.microsoft.com/office/powerpoint/2010/main" val="30456986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Part 3: A tool that addresses the problem</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830997"/>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The Department of Justice has been actively working to reduce these barriers using all available federal civil rights statutes.</a:t>
            </a:r>
          </a:p>
        </p:txBody>
      </p:sp>
    </p:spTree>
    <p:extLst>
      <p:ext uri="{BB962C8B-B14F-4D97-AF65-F5344CB8AC3E}">
        <p14:creationId xmlns:p14="http://schemas.microsoft.com/office/powerpoint/2010/main" val="7892181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2271069" y="2915819"/>
            <a:ext cx="8122181" cy="830997"/>
          </a:xfrm>
          <a:prstGeom prst="rect">
            <a:avLst/>
          </a:prstGeom>
          <a:noFill/>
        </p:spPr>
        <p:txBody>
          <a:bodyPr wrap="square" rtlCol="0">
            <a:spAutoFit/>
          </a:bodyPr>
          <a:lstStyle/>
          <a:p>
            <a:pPr algn="l"/>
            <a:r>
              <a:rPr lang="en-US" sz="2400" b="1" dirty="0">
                <a:latin typeface="Avenir Next LT Pro" panose="020F0502020204030204" pitchFamily="34" charset="0"/>
              </a:rPr>
              <a:t>Since 2018, DOJ has entered into more than 25 settlements to resolve discrimination involving OUD</a:t>
            </a:r>
          </a:p>
        </p:txBody>
      </p:sp>
    </p:spTree>
    <p:extLst>
      <p:ext uri="{BB962C8B-B14F-4D97-AF65-F5344CB8AC3E}">
        <p14:creationId xmlns:p14="http://schemas.microsoft.com/office/powerpoint/2010/main" val="10407663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Criminal Justice settings</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2112493"/>
            <a:ext cx="9950692" cy="461665"/>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Trial Courts and Probation</a:t>
            </a:r>
            <a:endParaRPr lang="en-US" sz="2400" dirty="0">
              <a:solidFill>
                <a:srgbClr val="212121"/>
              </a:solidFill>
              <a:latin typeface="Avenir Next" panose="020B0503020202020204" pitchFamily="34" charset="0"/>
            </a:endParaRPr>
          </a:p>
        </p:txBody>
      </p:sp>
      <p:sp>
        <p:nvSpPr>
          <p:cNvPr id="4" name="TextBox 3">
            <a:extLst>
              <a:ext uri="{FF2B5EF4-FFF2-40B4-BE49-F238E27FC236}">
                <a16:creationId xmlns:a16="http://schemas.microsoft.com/office/drawing/2014/main" id="{FA8CA284-345F-E665-6F49-E80AD060E48C}"/>
              </a:ext>
            </a:extLst>
          </p:cNvPr>
          <p:cNvSpPr txBox="1"/>
          <p:nvPr/>
        </p:nvSpPr>
        <p:spPr>
          <a:xfrm>
            <a:off x="661500" y="3061643"/>
            <a:ext cx="9950692" cy="461665"/>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Corrections</a:t>
            </a:r>
            <a:endParaRPr lang="en-US" sz="2400" dirty="0">
              <a:solidFill>
                <a:srgbClr val="212121"/>
              </a:solidFill>
              <a:latin typeface="Avenir Next" panose="020B0503020202020204" pitchFamily="34" charset="0"/>
            </a:endParaRPr>
          </a:p>
        </p:txBody>
      </p:sp>
      <p:sp>
        <p:nvSpPr>
          <p:cNvPr id="5" name="TextBox 4">
            <a:extLst>
              <a:ext uri="{FF2B5EF4-FFF2-40B4-BE49-F238E27FC236}">
                <a16:creationId xmlns:a16="http://schemas.microsoft.com/office/drawing/2014/main" id="{E11B2532-456E-F4DE-E239-112AA0AF8DCC}"/>
              </a:ext>
            </a:extLst>
          </p:cNvPr>
          <p:cNvSpPr txBox="1"/>
          <p:nvPr/>
        </p:nvSpPr>
        <p:spPr>
          <a:xfrm>
            <a:off x="661500" y="4010793"/>
            <a:ext cx="9950692" cy="461665"/>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Parole</a:t>
            </a:r>
            <a:endParaRPr lang="en-US" sz="2400" dirty="0">
              <a:solidFill>
                <a:srgbClr val="212121"/>
              </a:solidFill>
              <a:latin typeface="Avenir Next" panose="020B0503020202020204" pitchFamily="34" charset="0"/>
            </a:endParaRPr>
          </a:p>
        </p:txBody>
      </p:sp>
    </p:spTree>
    <p:extLst>
      <p:ext uri="{BB962C8B-B14F-4D97-AF65-F5344CB8AC3E}">
        <p14:creationId xmlns:p14="http://schemas.microsoft.com/office/powerpoint/2010/main" val="19378775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Healthcare Settings</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2112493"/>
            <a:ext cx="9950692" cy="461665"/>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Long term care facilities</a:t>
            </a:r>
            <a:endParaRPr lang="en-US" sz="2400" dirty="0">
              <a:solidFill>
                <a:srgbClr val="212121"/>
              </a:solidFill>
              <a:latin typeface="Avenir Next" panose="020B0503020202020204" pitchFamily="34" charset="0"/>
            </a:endParaRPr>
          </a:p>
        </p:txBody>
      </p:sp>
      <p:sp>
        <p:nvSpPr>
          <p:cNvPr id="4" name="TextBox 3">
            <a:extLst>
              <a:ext uri="{FF2B5EF4-FFF2-40B4-BE49-F238E27FC236}">
                <a16:creationId xmlns:a16="http://schemas.microsoft.com/office/drawing/2014/main" id="{FA8CA284-345F-E665-6F49-E80AD060E48C}"/>
              </a:ext>
            </a:extLst>
          </p:cNvPr>
          <p:cNvSpPr txBox="1"/>
          <p:nvPr/>
        </p:nvSpPr>
        <p:spPr>
          <a:xfrm>
            <a:off x="661500" y="3061643"/>
            <a:ext cx="9950692" cy="461665"/>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Surgeons</a:t>
            </a:r>
            <a:endParaRPr lang="en-US" sz="2400" dirty="0">
              <a:solidFill>
                <a:srgbClr val="212121"/>
              </a:solidFill>
              <a:latin typeface="Avenir Next" panose="020B0503020202020204" pitchFamily="34" charset="0"/>
            </a:endParaRPr>
          </a:p>
        </p:txBody>
      </p:sp>
    </p:spTree>
    <p:extLst>
      <p:ext uri="{BB962C8B-B14F-4D97-AF65-F5344CB8AC3E}">
        <p14:creationId xmlns:p14="http://schemas.microsoft.com/office/powerpoint/2010/main" val="25205211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Using the ADA to Address the Opioid Crisis</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417033"/>
            <a:ext cx="9950692" cy="1569660"/>
          </a:xfrm>
          <a:prstGeom prst="rect">
            <a:avLst/>
          </a:prstGeom>
          <a:noFill/>
        </p:spPr>
        <p:txBody>
          <a:bodyPr wrap="square" rtlCol="0">
            <a:spAutoFit/>
          </a:bodyPr>
          <a:lstStyle/>
          <a:p>
            <a:pPr algn="l"/>
            <a:r>
              <a:rPr lang="en-US" sz="2400" dirty="0">
                <a:latin typeface="Avenir Next LT Pro" panose="020B0504020202020204" pitchFamily="34" charset="77"/>
              </a:rPr>
              <a:t>Greg Dorchak, Assistant U.S. Attorney</a:t>
            </a:r>
          </a:p>
          <a:p>
            <a:pPr algn="l"/>
            <a:r>
              <a:rPr lang="en-US" sz="2400" dirty="0">
                <a:latin typeface="Avenir Next LT Pro" panose="020B0504020202020204" pitchFamily="34" charset="77"/>
              </a:rPr>
              <a:t>Civil Rights Unit, U.S. Attorney’s Office – Massachusetts</a:t>
            </a:r>
          </a:p>
          <a:p>
            <a:pPr algn="l"/>
            <a:endParaRPr lang="en-US" sz="2400" dirty="0">
              <a:latin typeface="Avenir Next LT Pro" panose="020B0504020202020204" pitchFamily="34" charset="77"/>
            </a:endParaRPr>
          </a:p>
          <a:p>
            <a:pPr algn="l"/>
            <a:r>
              <a:rPr lang="en-US" sz="2400" dirty="0" err="1">
                <a:latin typeface="Avenir Next LT Pro" panose="020B0504020202020204" pitchFamily="34" charset="77"/>
              </a:rPr>
              <a:t>Gregory.Dorchak@usdoj.gov</a:t>
            </a:r>
            <a:endParaRPr lang="en-US" sz="2400" dirty="0">
              <a:latin typeface="Avenir Next LT Pro" panose="020B0504020202020204" pitchFamily="34" charset="77"/>
            </a:endParaRPr>
          </a:p>
        </p:txBody>
      </p:sp>
    </p:spTree>
    <p:extLst>
      <p:ext uri="{BB962C8B-B14F-4D97-AF65-F5344CB8AC3E}">
        <p14:creationId xmlns:p14="http://schemas.microsoft.com/office/powerpoint/2010/main" val="19448716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The Problem</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1200329"/>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The criminal justice system and health systems routinely deny persons with opioid use disorder access to their medications, which perpetuates the opioid crises. </a:t>
            </a:r>
          </a:p>
        </p:txBody>
      </p:sp>
    </p:spTree>
    <p:extLst>
      <p:ext uri="{BB962C8B-B14F-4D97-AF65-F5344CB8AC3E}">
        <p14:creationId xmlns:p14="http://schemas.microsoft.com/office/powerpoint/2010/main" val="29416491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The Problem</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830997"/>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109,680 individuals died fro</a:t>
            </a:r>
            <a:r>
              <a:rPr lang="en-US" sz="2400" dirty="0">
                <a:solidFill>
                  <a:srgbClr val="212121"/>
                </a:solidFill>
                <a:latin typeface="Avenir Next" panose="020B0503020202020204" pitchFamily="34" charset="0"/>
              </a:rPr>
              <a:t>m opioid overdoses in the US in 2022.</a:t>
            </a:r>
          </a:p>
          <a:p>
            <a:pPr algn="l"/>
            <a:r>
              <a:rPr lang="en-US" sz="2400" b="0" i="0" u="none" strike="noStrike" dirty="0">
                <a:solidFill>
                  <a:srgbClr val="212121"/>
                </a:solidFill>
                <a:effectLst/>
                <a:latin typeface="Avenir Next" panose="020B0503020202020204" pitchFamily="34" charset="0"/>
              </a:rPr>
              <a:t>This was the highest ever re</a:t>
            </a:r>
            <a:r>
              <a:rPr lang="en-US" sz="2400" dirty="0">
                <a:solidFill>
                  <a:srgbClr val="212121"/>
                </a:solidFill>
                <a:latin typeface="Avenir Next" panose="020B0503020202020204" pitchFamily="34" charset="0"/>
              </a:rPr>
              <a:t>corded. </a:t>
            </a:r>
          </a:p>
        </p:txBody>
      </p:sp>
      <p:sp>
        <p:nvSpPr>
          <p:cNvPr id="4" name="TextBox 3">
            <a:extLst>
              <a:ext uri="{FF2B5EF4-FFF2-40B4-BE49-F238E27FC236}">
                <a16:creationId xmlns:a16="http://schemas.microsoft.com/office/drawing/2014/main" id="{FA8CA284-345F-E665-6F49-E80AD060E48C}"/>
              </a:ext>
            </a:extLst>
          </p:cNvPr>
          <p:cNvSpPr txBox="1"/>
          <p:nvPr/>
        </p:nvSpPr>
        <p:spPr>
          <a:xfrm>
            <a:off x="661500" y="2598003"/>
            <a:ext cx="9950692" cy="830997"/>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Newly returned prisoners are 120 times more likely to die of an opioid overdose than the rest of the population. </a:t>
            </a:r>
            <a:endParaRPr lang="en-US" sz="2400" dirty="0">
              <a:solidFill>
                <a:srgbClr val="212121"/>
              </a:solidFill>
              <a:latin typeface="Avenir Next" panose="020B0503020202020204" pitchFamily="34" charset="0"/>
            </a:endParaRPr>
          </a:p>
        </p:txBody>
      </p:sp>
      <p:sp>
        <p:nvSpPr>
          <p:cNvPr id="5" name="TextBox 4">
            <a:extLst>
              <a:ext uri="{FF2B5EF4-FFF2-40B4-BE49-F238E27FC236}">
                <a16:creationId xmlns:a16="http://schemas.microsoft.com/office/drawing/2014/main" id="{E11B2532-456E-F4DE-E239-112AA0AF8DCC}"/>
              </a:ext>
            </a:extLst>
          </p:cNvPr>
          <p:cNvSpPr txBox="1"/>
          <p:nvPr/>
        </p:nvSpPr>
        <p:spPr>
          <a:xfrm>
            <a:off x="661500" y="3547153"/>
            <a:ext cx="9950692" cy="461665"/>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Justice involved individuals make up most opioid overdose deaths. </a:t>
            </a:r>
            <a:endParaRPr lang="en-US" sz="2400" dirty="0">
              <a:solidFill>
                <a:srgbClr val="212121"/>
              </a:solidFill>
              <a:latin typeface="Avenir Next" panose="020B0503020202020204" pitchFamily="34" charset="0"/>
            </a:endParaRPr>
          </a:p>
        </p:txBody>
      </p:sp>
    </p:spTree>
    <p:extLst>
      <p:ext uri="{BB962C8B-B14F-4D97-AF65-F5344CB8AC3E}">
        <p14:creationId xmlns:p14="http://schemas.microsoft.com/office/powerpoint/2010/main" val="11628563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Chronic disease</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2677656"/>
          </a:xfrm>
          <a:prstGeom prst="rect">
            <a:avLst/>
          </a:prstGeom>
          <a:noFill/>
        </p:spPr>
        <p:txBody>
          <a:bodyPr wrap="square" rtlCol="0">
            <a:spAutoFit/>
          </a:bodyPr>
          <a:lstStyle/>
          <a:p>
            <a:pPr algn="l"/>
            <a:r>
              <a:rPr lang="en-US" sz="2400" b="0" i="0" u="none" strike="noStrike" dirty="0">
                <a:solidFill>
                  <a:srgbClr val="212121"/>
                </a:solidFill>
                <a:effectLst/>
                <a:latin typeface="Avenir Next" panose="020B0503020202020204" pitchFamily="34" charset="0"/>
              </a:rPr>
              <a:t>Opioid use disorder (“OUD”):</a:t>
            </a:r>
          </a:p>
          <a:p>
            <a:pPr algn="l"/>
            <a:endParaRPr lang="en-US" sz="2400" dirty="0">
              <a:solidFill>
                <a:srgbClr val="212121"/>
              </a:solidFill>
              <a:latin typeface="Avenir Next" panose="020B0503020202020204" pitchFamily="34" charset="0"/>
            </a:endParaRPr>
          </a:p>
          <a:p>
            <a:r>
              <a:rPr lang="en-US" sz="2400" dirty="0">
                <a:effectLst/>
                <a:latin typeface="Avenir" panose="02000503020000020003" pitchFamily="2" charset="0"/>
              </a:rPr>
              <a:t>A chronic brain disease where a person has cravings for opioids, is compelled to chronically use opioids despite negative consequences, a need for increased use of opioids to achieve a “high,” and withdrawal when not using opioids. </a:t>
            </a:r>
            <a:r>
              <a:rPr lang="en-US" sz="2400" dirty="0">
                <a:solidFill>
                  <a:srgbClr val="0000FF"/>
                </a:solidFill>
                <a:effectLst/>
                <a:latin typeface="Avenir" panose="02000503020000020003" pitchFamily="2" charset="0"/>
              </a:rPr>
              <a:t>Not everyone who uses opioids develops OUD — only about 24% do. </a:t>
            </a:r>
            <a:endParaRPr lang="en-US" sz="2400" dirty="0">
              <a:effectLst/>
              <a:latin typeface="Avenir" panose="02000503020000020003" pitchFamily="2" charset="0"/>
            </a:endParaRPr>
          </a:p>
        </p:txBody>
      </p:sp>
    </p:spTree>
    <p:extLst>
      <p:ext uri="{BB962C8B-B14F-4D97-AF65-F5344CB8AC3E}">
        <p14:creationId xmlns:p14="http://schemas.microsoft.com/office/powerpoint/2010/main" val="10309050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Mu receptor</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1200329"/>
          </a:xfrm>
          <a:prstGeom prst="rect">
            <a:avLst/>
          </a:prstGeom>
          <a:noFill/>
        </p:spPr>
        <p:txBody>
          <a:bodyPr wrap="square" rtlCol="0">
            <a:spAutoFit/>
          </a:bodyPr>
          <a:lstStyle/>
          <a:p>
            <a:r>
              <a:rPr lang="en-US" sz="2400" dirty="0">
                <a:effectLst/>
                <a:latin typeface="Avenir" panose="02000503020000020003" pitchFamily="2" charset="0"/>
              </a:rPr>
              <a:t>Part of the brain that controls the body’s pleasure system, triggered by opioids and other bodily processes. If you’ve heard of “endorphins” those are the body’s natural opioids that activate this receptor. </a:t>
            </a:r>
          </a:p>
        </p:txBody>
      </p:sp>
    </p:spTree>
    <p:extLst>
      <p:ext uri="{BB962C8B-B14F-4D97-AF65-F5344CB8AC3E}">
        <p14:creationId xmlns:p14="http://schemas.microsoft.com/office/powerpoint/2010/main" val="13589006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2477132" y="2967335"/>
            <a:ext cx="7237736" cy="461665"/>
          </a:xfrm>
          <a:prstGeom prst="rect">
            <a:avLst/>
          </a:prstGeom>
          <a:noFill/>
        </p:spPr>
        <p:txBody>
          <a:bodyPr wrap="square" rtlCol="0">
            <a:spAutoFit/>
          </a:bodyPr>
          <a:lstStyle/>
          <a:p>
            <a:pPr algn="l"/>
            <a:r>
              <a:rPr lang="en-US" sz="2400" b="1" dirty="0">
                <a:latin typeface="Avenir Next LT Pro" panose="020F0502020204030204" pitchFamily="34" charset="0"/>
              </a:rPr>
              <a:t>OUD is highly treatable with three medications</a:t>
            </a:r>
          </a:p>
        </p:txBody>
      </p:sp>
    </p:spTree>
    <p:extLst>
      <p:ext uri="{BB962C8B-B14F-4D97-AF65-F5344CB8AC3E}">
        <p14:creationId xmlns:p14="http://schemas.microsoft.com/office/powerpoint/2010/main" val="12516197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Medication 1: Buprenorphine (Suboxone)</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1938992"/>
          </a:xfrm>
          <a:prstGeom prst="rect">
            <a:avLst/>
          </a:prstGeom>
          <a:noFill/>
        </p:spPr>
        <p:txBody>
          <a:bodyPr wrap="square" rtlCol="0">
            <a:spAutoFit/>
          </a:bodyPr>
          <a:lstStyle/>
          <a:p>
            <a:r>
              <a:rPr lang="en-US" sz="2400" dirty="0">
                <a:effectLst/>
                <a:latin typeface="Avenir" panose="02000503020000020003" pitchFamily="2" charset="0"/>
              </a:rPr>
              <a:t>Activates the mu receptor but has a ceiling effect, so at a certain point, no matter how much more you take, </a:t>
            </a:r>
            <a:r>
              <a:rPr lang="en-US" sz="2400" dirty="0">
                <a:solidFill>
                  <a:srgbClr val="0000FF"/>
                </a:solidFill>
                <a:effectLst/>
                <a:latin typeface="Avenir" panose="02000503020000020003" pitchFamily="2" charset="0"/>
              </a:rPr>
              <a:t>it won’t get you high (except for the opioid naive). Controls cravings and withdrawals.</a:t>
            </a:r>
            <a:r>
              <a:rPr lang="en-US" sz="2400" dirty="0">
                <a:solidFill>
                  <a:srgbClr val="FB0207"/>
                </a:solidFill>
                <a:effectLst/>
                <a:latin typeface="Avenir" panose="02000503020000020003" pitchFamily="2" charset="0"/>
              </a:rPr>
              <a:t> </a:t>
            </a:r>
            <a:r>
              <a:rPr lang="en-US" sz="2400" dirty="0">
                <a:effectLst/>
                <a:latin typeface="Avenir" panose="02000503020000020003" pitchFamily="2" charset="0"/>
              </a:rPr>
              <a:t>Can get it at a pharmacy. Ceiling effect reduces the ability of other opioids from working, so it prevents overdoses from other drugs. </a:t>
            </a:r>
          </a:p>
        </p:txBody>
      </p:sp>
    </p:spTree>
    <p:extLst>
      <p:ext uri="{BB962C8B-B14F-4D97-AF65-F5344CB8AC3E}">
        <p14:creationId xmlns:p14="http://schemas.microsoft.com/office/powerpoint/2010/main" val="37142210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1C515-FEE6-6341-8461-68D3BE70E45F}"/>
              </a:ext>
            </a:extLst>
          </p:cNvPr>
          <p:cNvSpPr txBox="1"/>
          <p:nvPr/>
        </p:nvSpPr>
        <p:spPr>
          <a:xfrm>
            <a:off x="661500" y="955368"/>
            <a:ext cx="8456741" cy="461665"/>
          </a:xfrm>
          <a:prstGeom prst="rect">
            <a:avLst/>
          </a:prstGeom>
          <a:noFill/>
        </p:spPr>
        <p:txBody>
          <a:bodyPr wrap="square" rtlCol="0">
            <a:spAutoFit/>
          </a:bodyPr>
          <a:lstStyle/>
          <a:p>
            <a:pPr algn="l"/>
            <a:r>
              <a:rPr lang="en-US" sz="2400" b="1" dirty="0">
                <a:latin typeface="Avenir Next LT Pro" panose="020F0502020204030204" pitchFamily="34" charset="0"/>
              </a:rPr>
              <a:t>Medication 2: methadone</a:t>
            </a:r>
          </a:p>
        </p:txBody>
      </p:sp>
      <p:sp>
        <p:nvSpPr>
          <p:cNvPr id="14" name="TextBox 13">
            <a:extLst>
              <a:ext uri="{FF2B5EF4-FFF2-40B4-BE49-F238E27FC236}">
                <a16:creationId xmlns:a16="http://schemas.microsoft.com/office/drawing/2014/main" id="{7DF8F1F8-F0FA-8D4A-A54F-4941A4996FE5}"/>
              </a:ext>
            </a:extLst>
          </p:cNvPr>
          <p:cNvSpPr txBox="1"/>
          <p:nvPr/>
        </p:nvSpPr>
        <p:spPr>
          <a:xfrm>
            <a:off x="661500" y="1648853"/>
            <a:ext cx="9950692" cy="1569660"/>
          </a:xfrm>
          <a:prstGeom prst="rect">
            <a:avLst/>
          </a:prstGeom>
          <a:noFill/>
        </p:spPr>
        <p:txBody>
          <a:bodyPr wrap="square" rtlCol="0">
            <a:spAutoFit/>
          </a:bodyPr>
          <a:lstStyle/>
          <a:p>
            <a:r>
              <a:rPr lang="en-US" sz="2400" dirty="0">
                <a:effectLst/>
                <a:latin typeface="Avenir" panose="02000503020000020003" pitchFamily="2" charset="0"/>
              </a:rPr>
              <a:t>Activates the mu receptor to prevent cravings and withdrawals. With properly calibrated dosage, patients will not get high. Because heavily regulated, cannot get dosed at a pharmacy in the United States. Have to visit methadone clinics daily.</a:t>
            </a:r>
          </a:p>
        </p:txBody>
      </p:sp>
    </p:spTree>
    <p:extLst>
      <p:ext uri="{BB962C8B-B14F-4D97-AF65-F5344CB8AC3E}">
        <p14:creationId xmlns:p14="http://schemas.microsoft.com/office/powerpoint/2010/main" val="27991248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999</Words>
  <Application>Microsoft Office PowerPoint</Application>
  <PresentationFormat>Widescreen</PresentationFormat>
  <Paragraphs>66</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Avenir</vt:lpstr>
      <vt:lpstr>Avenir Next</vt:lpstr>
      <vt:lpstr>Avenir Next LT Pro</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Dorchak</dc:creator>
  <cp:lastModifiedBy>Gabriel N</cp:lastModifiedBy>
  <cp:revision>9</cp:revision>
  <dcterms:created xsi:type="dcterms:W3CDTF">2021-03-09T18:36:29Z</dcterms:created>
  <dcterms:modified xsi:type="dcterms:W3CDTF">2023-06-21T20:54:02Z</dcterms:modified>
</cp:coreProperties>
</file>